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2" r:id="rId1"/>
  </p:sldMasterIdLst>
  <p:sldIdLst>
    <p:sldId id="257" r:id="rId2"/>
    <p:sldId id="258" r:id="rId3"/>
    <p:sldId id="259" r:id="rId4"/>
    <p:sldId id="264"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6"/>
  </p:normalViewPr>
  <p:slideViewPr>
    <p:cSldViewPr snapToGrid="0" snapToObjects="1">
      <p:cViewPr>
        <p:scale>
          <a:sx n="113" d="100"/>
          <a:sy n="113" d="100"/>
        </p:scale>
        <p:origin x="5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392985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307361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4758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349448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103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3051114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77710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183452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252913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426630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347959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379541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7820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42290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280933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24F656-1C75-EA48-AA9F-81283BB238C5}" type="datetimeFigureOut">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112051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24F656-1C75-EA48-AA9F-81283BB238C5}" type="datetimeFigureOut">
              <a:rPr kumimoji="1" lang="ja-JP" altLang="en-US" smtClean="0"/>
              <a:t>2022/4/14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8AD923-8FEE-3949-9E6B-B95819CBE896}" type="slidenum">
              <a:rPr kumimoji="1" lang="ja-JP" altLang="en-US" smtClean="0"/>
              <a:t>‹#›</a:t>
            </a:fld>
            <a:endParaRPr kumimoji="1" lang="ja-JP" altLang="en-US"/>
          </a:p>
        </p:txBody>
      </p:sp>
    </p:spTree>
    <p:extLst>
      <p:ext uri="{BB962C8B-B14F-4D97-AF65-F5344CB8AC3E}">
        <p14:creationId xmlns:p14="http://schemas.microsoft.com/office/powerpoint/2010/main" val="89046813"/>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80AE44C-4BC5-A844-825A-CDD68CD01856}"/>
              </a:ext>
            </a:extLst>
          </p:cNvPr>
          <p:cNvSpPr txBox="1"/>
          <p:nvPr/>
        </p:nvSpPr>
        <p:spPr>
          <a:xfrm>
            <a:off x="5665903" y="4126754"/>
            <a:ext cx="2597186" cy="369332"/>
          </a:xfrm>
          <a:prstGeom prst="rect">
            <a:avLst/>
          </a:prstGeom>
          <a:noFill/>
        </p:spPr>
        <p:txBody>
          <a:bodyPr wrap="none" rtlCol="0">
            <a:spAutoFit/>
          </a:bodyPr>
          <a:lstStyle/>
          <a:p>
            <a:r>
              <a:rPr lang="en-US" altLang="ja-JP" dirty="0"/>
              <a:t>2 0 2 2 </a:t>
            </a:r>
            <a:r>
              <a:rPr lang="ja-JP" altLang="en-US"/>
              <a:t>年　</a:t>
            </a:r>
            <a:r>
              <a:rPr kumimoji="1" lang="en-US" altLang="ja-JP" dirty="0"/>
              <a:t>4 </a:t>
            </a:r>
            <a:r>
              <a:rPr kumimoji="1" lang="ja-JP" altLang="en-US"/>
              <a:t>月</a:t>
            </a:r>
            <a:r>
              <a:rPr kumimoji="1" lang="en-US" altLang="ja-JP" dirty="0"/>
              <a:t>  1 7 </a:t>
            </a:r>
            <a:r>
              <a:rPr kumimoji="1" lang="ja-JP" altLang="en-US"/>
              <a:t>日</a:t>
            </a:r>
            <a:endParaRPr kumimoji="1" lang="en-US" altLang="ja-JP" dirty="0"/>
          </a:p>
        </p:txBody>
      </p:sp>
      <p:sp>
        <p:nvSpPr>
          <p:cNvPr id="8" name="テキスト ボックス 7">
            <a:extLst>
              <a:ext uri="{FF2B5EF4-FFF2-40B4-BE49-F238E27FC236}">
                <a16:creationId xmlns:a16="http://schemas.microsoft.com/office/drawing/2014/main" id="{3DB3CBB3-F6C5-E34C-A08B-92960662A361}"/>
              </a:ext>
            </a:extLst>
          </p:cNvPr>
          <p:cNvSpPr txBox="1"/>
          <p:nvPr/>
        </p:nvSpPr>
        <p:spPr>
          <a:xfrm>
            <a:off x="1922892" y="2500467"/>
            <a:ext cx="6340197" cy="830997"/>
          </a:xfrm>
          <a:prstGeom prst="rect">
            <a:avLst/>
          </a:prstGeom>
          <a:noFill/>
        </p:spPr>
        <p:txBody>
          <a:bodyPr wrap="none" rtlCol="0">
            <a:spAutoFit/>
          </a:bodyPr>
          <a:lstStyle/>
          <a:p>
            <a:r>
              <a:rPr kumimoji="1" lang="ja-JP" altLang="en-US" sz="4800">
                <a:solidFill>
                  <a:srgbClr val="0070C0"/>
                </a:solidFill>
                <a:latin typeface="HGMaruGothicMPRO" panose="020F0600000000000000" pitchFamily="34" charset="-128"/>
                <a:ea typeface="HGMaruGothicMPRO" panose="020F0600000000000000" pitchFamily="34" charset="-128"/>
              </a:rPr>
              <a:t>ビーチクリーン企画案</a:t>
            </a:r>
          </a:p>
        </p:txBody>
      </p:sp>
      <p:sp>
        <p:nvSpPr>
          <p:cNvPr id="10" name="テキスト ボックス 9">
            <a:extLst>
              <a:ext uri="{FF2B5EF4-FFF2-40B4-BE49-F238E27FC236}">
                <a16:creationId xmlns:a16="http://schemas.microsoft.com/office/drawing/2014/main" id="{C785573C-E11E-5443-8922-087A24EF1BB4}"/>
              </a:ext>
            </a:extLst>
          </p:cNvPr>
          <p:cNvSpPr txBox="1"/>
          <p:nvPr/>
        </p:nvSpPr>
        <p:spPr>
          <a:xfrm>
            <a:off x="4984627" y="4773167"/>
            <a:ext cx="3278462" cy="369332"/>
          </a:xfrm>
          <a:prstGeom prst="rect">
            <a:avLst/>
          </a:prstGeom>
          <a:noFill/>
        </p:spPr>
        <p:txBody>
          <a:bodyPr wrap="none" rtlCol="0">
            <a:spAutoFit/>
          </a:bodyPr>
          <a:lstStyle/>
          <a:p>
            <a:r>
              <a:rPr kumimoji="1" lang="ja-JP" altLang="en-US"/>
              <a:t>汐</a:t>
            </a:r>
            <a:r>
              <a:rPr kumimoji="1" lang="en-US" altLang="ja-JP" dirty="0"/>
              <a:t> </a:t>
            </a:r>
            <a:r>
              <a:rPr kumimoji="1" lang="ja-JP" altLang="en-US"/>
              <a:t>見</a:t>
            </a:r>
            <a:r>
              <a:rPr kumimoji="1" lang="en-US" altLang="ja-JP" dirty="0"/>
              <a:t> </a:t>
            </a:r>
            <a:r>
              <a:rPr kumimoji="1" lang="ja-JP" altLang="en-US"/>
              <a:t>台</a:t>
            </a:r>
            <a:r>
              <a:rPr kumimoji="1" lang="en-US" altLang="ja-JP" dirty="0"/>
              <a:t> </a:t>
            </a:r>
            <a:r>
              <a:rPr kumimoji="1" lang="ja-JP" altLang="en-US"/>
              <a:t>小</a:t>
            </a:r>
            <a:r>
              <a:rPr kumimoji="1" lang="en-US" altLang="ja-JP" dirty="0"/>
              <a:t> </a:t>
            </a:r>
            <a:r>
              <a:rPr kumimoji="1" lang="ja-JP" altLang="en-US"/>
              <a:t>学</a:t>
            </a:r>
            <a:r>
              <a:rPr kumimoji="1" lang="en-US" altLang="ja-JP" dirty="0"/>
              <a:t> </a:t>
            </a:r>
            <a:r>
              <a:rPr kumimoji="1" lang="ja-JP" altLang="en-US"/>
              <a:t>校</a:t>
            </a:r>
            <a:r>
              <a:rPr kumimoji="1" lang="en-US" altLang="ja-JP" dirty="0"/>
              <a:t> </a:t>
            </a:r>
            <a:r>
              <a:rPr kumimoji="1" lang="ja-JP" altLang="en-US"/>
              <a:t>第</a:t>
            </a:r>
            <a:r>
              <a:rPr kumimoji="1" lang="en-US" altLang="ja-JP" dirty="0"/>
              <a:t> 3 </a:t>
            </a:r>
            <a:r>
              <a:rPr kumimoji="1" lang="ja-JP" altLang="en-US"/>
              <a:t>期</a:t>
            </a:r>
            <a:r>
              <a:rPr kumimoji="1" lang="en-US" altLang="ja-JP" dirty="0"/>
              <a:t> </a:t>
            </a:r>
            <a:r>
              <a:rPr kumimoji="1" lang="ja-JP" altLang="en-US"/>
              <a:t>生</a:t>
            </a:r>
            <a:r>
              <a:rPr kumimoji="1" lang="en-US" altLang="ja-JP" dirty="0"/>
              <a:t> </a:t>
            </a:r>
            <a:r>
              <a:rPr kumimoji="1" lang="ja-JP" altLang="en-US"/>
              <a:t>卒</a:t>
            </a:r>
          </a:p>
        </p:txBody>
      </p:sp>
      <p:sp>
        <p:nvSpPr>
          <p:cNvPr id="11" name="テキスト ボックス 10">
            <a:extLst>
              <a:ext uri="{FF2B5EF4-FFF2-40B4-BE49-F238E27FC236}">
                <a16:creationId xmlns:a16="http://schemas.microsoft.com/office/drawing/2014/main" id="{1F32AA52-D527-3343-A884-014EDD6BECA4}"/>
              </a:ext>
            </a:extLst>
          </p:cNvPr>
          <p:cNvSpPr txBox="1"/>
          <p:nvPr/>
        </p:nvSpPr>
        <p:spPr>
          <a:xfrm>
            <a:off x="6792815" y="5419580"/>
            <a:ext cx="1470274" cy="369332"/>
          </a:xfrm>
          <a:prstGeom prst="rect">
            <a:avLst/>
          </a:prstGeom>
          <a:noFill/>
        </p:spPr>
        <p:txBody>
          <a:bodyPr wrap="none" rtlCol="0">
            <a:spAutoFit/>
          </a:bodyPr>
          <a:lstStyle/>
          <a:p>
            <a:r>
              <a:rPr kumimoji="1" lang="ja-JP" altLang="en-US"/>
              <a:t>木</a:t>
            </a:r>
            <a:r>
              <a:rPr kumimoji="1" lang="en-US" altLang="ja-JP" dirty="0"/>
              <a:t> </a:t>
            </a:r>
            <a:r>
              <a:rPr kumimoji="1" lang="ja-JP" altLang="en-US"/>
              <a:t>村　碧</a:t>
            </a:r>
            <a:r>
              <a:rPr kumimoji="1" lang="en-US" altLang="ja-JP" dirty="0"/>
              <a:t> </a:t>
            </a:r>
            <a:r>
              <a:rPr kumimoji="1" lang="ja-JP" altLang="en-US"/>
              <a:t>斗</a:t>
            </a:r>
          </a:p>
        </p:txBody>
      </p:sp>
      <p:sp>
        <p:nvSpPr>
          <p:cNvPr id="12" name="テキスト ボックス 11">
            <a:extLst>
              <a:ext uri="{FF2B5EF4-FFF2-40B4-BE49-F238E27FC236}">
                <a16:creationId xmlns:a16="http://schemas.microsoft.com/office/drawing/2014/main" id="{1980E7E9-D537-2046-BD3E-E7C37A3452B1}"/>
              </a:ext>
            </a:extLst>
          </p:cNvPr>
          <p:cNvSpPr txBox="1"/>
          <p:nvPr/>
        </p:nvSpPr>
        <p:spPr>
          <a:xfrm>
            <a:off x="3926748" y="3552165"/>
            <a:ext cx="4338504" cy="461665"/>
          </a:xfrm>
          <a:prstGeom prst="rect">
            <a:avLst/>
          </a:prstGeom>
          <a:noFill/>
        </p:spPr>
        <p:txBody>
          <a:bodyPr wrap="square" rtlCol="0">
            <a:spAutoFit/>
          </a:bodyPr>
          <a:lstStyle/>
          <a:p>
            <a:r>
              <a:rPr kumimoji="1" lang="en-US" altLang="ja-JP" sz="2400" dirty="0">
                <a:solidFill>
                  <a:srgbClr val="0070C0"/>
                </a:solidFill>
              </a:rPr>
              <a:t>〜</a:t>
            </a:r>
            <a:r>
              <a:rPr kumimoji="1" lang="ja-JP" altLang="en-US" sz="2400">
                <a:solidFill>
                  <a:srgbClr val="0070C0"/>
                </a:solidFill>
              </a:rPr>
              <a:t>海をキレイにする気持ち</a:t>
            </a:r>
            <a:r>
              <a:rPr kumimoji="1" lang="en-US" altLang="ja-JP" sz="2400" dirty="0">
                <a:solidFill>
                  <a:srgbClr val="0070C0"/>
                </a:solidFill>
              </a:rPr>
              <a:t>〜</a:t>
            </a:r>
            <a:endParaRPr kumimoji="1" lang="ja-JP" altLang="en-US" sz="2400">
              <a:solidFill>
                <a:srgbClr val="0070C0"/>
              </a:solidFill>
            </a:endParaRPr>
          </a:p>
        </p:txBody>
      </p:sp>
    </p:spTree>
    <p:extLst>
      <p:ext uri="{BB962C8B-B14F-4D97-AF65-F5344CB8AC3E}">
        <p14:creationId xmlns:p14="http://schemas.microsoft.com/office/powerpoint/2010/main" val="384963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BE1B8D7-59D5-2E4F-8614-EBD5F7FA5B72}"/>
              </a:ext>
            </a:extLst>
          </p:cNvPr>
          <p:cNvSpPr txBox="1"/>
          <p:nvPr/>
        </p:nvSpPr>
        <p:spPr>
          <a:xfrm>
            <a:off x="991519" y="749147"/>
            <a:ext cx="1210588" cy="707886"/>
          </a:xfrm>
          <a:prstGeom prst="rect">
            <a:avLst/>
          </a:prstGeom>
          <a:noFill/>
        </p:spPr>
        <p:txBody>
          <a:bodyPr wrap="none" rtlCol="0">
            <a:spAutoFit/>
          </a:bodyPr>
          <a:lstStyle/>
          <a:p>
            <a:r>
              <a:rPr kumimoji="1" lang="ja-JP" altLang="en-US" sz="4000" b="1">
                <a:latin typeface="HGMaruGothicMPRO" panose="020F0600000000000000" pitchFamily="34" charset="-128"/>
                <a:ea typeface="HGMaruGothicMPRO" panose="020F0600000000000000" pitchFamily="34" charset="-128"/>
              </a:rPr>
              <a:t>目次</a:t>
            </a:r>
          </a:p>
        </p:txBody>
      </p:sp>
      <p:sp>
        <p:nvSpPr>
          <p:cNvPr id="5" name="テキスト ボックス 4">
            <a:extLst>
              <a:ext uri="{FF2B5EF4-FFF2-40B4-BE49-F238E27FC236}">
                <a16:creationId xmlns:a16="http://schemas.microsoft.com/office/drawing/2014/main" id="{C2844C78-5D8A-A34D-B776-742258776121}"/>
              </a:ext>
            </a:extLst>
          </p:cNvPr>
          <p:cNvSpPr txBox="1"/>
          <p:nvPr/>
        </p:nvSpPr>
        <p:spPr>
          <a:xfrm>
            <a:off x="991519" y="1961002"/>
            <a:ext cx="1553630" cy="461665"/>
          </a:xfrm>
          <a:prstGeom prst="rect">
            <a:avLst/>
          </a:prstGeom>
          <a:noFill/>
        </p:spPr>
        <p:txBody>
          <a:bodyPr wrap="none" rtlCol="0">
            <a:spAutoFit/>
          </a:bodyPr>
          <a:lstStyle/>
          <a:p>
            <a:r>
              <a:rPr kumimoji="1" lang="en-US" altLang="ja-JP" sz="2400" dirty="0"/>
              <a:t>P3.</a:t>
            </a:r>
            <a:r>
              <a:rPr kumimoji="1" lang="ja-JP" altLang="en-US" sz="2400"/>
              <a:t>　目的</a:t>
            </a:r>
          </a:p>
        </p:txBody>
      </p:sp>
      <p:sp>
        <p:nvSpPr>
          <p:cNvPr id="7" name="テキスト ボックス 6">
            <a:extLst>
              <a:ext uri="{FF2B5EF4-FFF2-40B4-BE49-F238E27FC236}">
                <a16:creationId xmlns:a16="http://schemas.microsoft.com/office/drawing/2014/main" id="{32405669-9507-0E4C-8201-24450C833153}"/>
              </a:ext>
            </a:extLst>
          </p:cNvPr>
          <p:cNvSpPr txBox="1"/>
          <p:nvPr/>
        </p:nvSpPr>
        <p:spPr>
          <a:xfrm>
            <a:off x="991519" y="2872781"/>
            <a:ext cx="1553630" cy="461665"/>
          </a:xfrm>
          <a:prstGeom prst="rect">
            <a:avLst/>
          </a:prstGeom>
          <a:noFill/>
        </p:spPr>
        <p:txBody>
          <a:bodyPr wrap="none" rtlCol="0">
            <a:spAutoFit/>
          </a:bodyPr>
          <a:lstStyle/>
          <a:p>
            <a:r>
              <a:rPr lang="en-US" altLang="ja-JP" sz="2400" dirty="0"/>
              <a:t>P4.</a:t>
            </a:r>
            <a:r>
              <a:rPr lang="ja-JP" altLang="en-US" sz="2400"/>
              <a:t>　背景</a:t>
            </a:r>
            <a:endParaRPr kumimoji="1" lang="ja-JP" altLang="en-US" sz="2400"/>
          </a:p>
        </p:txBody>
      </p:sp>
      <p:sp>
        <p:nvSpPr>
          <p:cNvPr id="8" name="テキスト ボックス 7">
            <a:extLst>
              <a:ext uri="{FF2B5EF4-FFF2-40B4-BE49-F238E27FC236}">
                <a16:creationId xmlns:a16="http://schemas.microsoft.com/office/drawing/2014/main" id="{94989F1B-62C3-5345-8D8D-5EDD14E1B8F5}"/>
              </a:ext>
            </a:extLst>
          </p:cNvPr>
          <p:cNvSpPr txBox="1"/>
          <p:nvPr/>
        </p:nvSpPr>
        <p:spPr>
          <a:xfrm>
            <a:off x="991519" y="3883179"/>
            <a:ext cx="2316660" cy="461665"/>
          </a:xfrm>
          <a:prstGeom prst="rect">
            <a:avLst/>
          </a:prstGeom>
          <a:noFill/>
        </p:spPr>
        <p:txBody>
          <a:bodyPr wrap="none" rtlCol="0">
            <a:spAutoFit/>
          </a:bodyPr>
          <a:lstStyle/>
          <a:p>
            <a:r>
              <a:rPr kumimoji="1" lang="en-US" altLang="ja-JP" sz="2400" dirty="0"/>
              <a:t>P</a:t>
            </a:r>
            <a:r>
              <a:rPr kumimoji="1" lang="ja-JP" altLang="en-US" sz="2400"/>
              <a:t>５</a:t>
            </a:r>
            <a:r>
              <a:rPr lang="en-US" altLang="ja-JP" sz="2400" dirty="0"/>
              <a:t>.</a:t>
            </a:r>
            <a:r>
              <a:rPr lang="ja-JP" altLang="en-US" sz="2400"/>
              <a:t>　</a:t>
            </a:r>
            <a:r>
              <a:rPr kumimoji="1" lang="ja-JP" altLang="en-US" sz="2400"/>
              <a:t>提案内容</a:t>
            </a:r>
          </a:p>
        </p:txBody>
      </p:sp>
      <p:sp>
        <p:nvSpPr>
          <p:cNvPr id="9" name="テキスト ボックス 8">
            <a:extLst>
              <a:ext uri="{FF2B5EF4-FFF2-40B4-BE49-F238E27FC236}">
                <a16:creationId xmlns:a16="http://schemas.microsoft.com/office/drawing/2014/main" id="{25DCF7C1-16F1-C64C-B1E0-40C9ABAE7BC7}"/>
              </a:ext>
            </a:extLst>
          </p:cNvPr>
          <p:cNvSpPr txBox="1"/>
          <p:nvPr/>
        </p:nvSpPr>
        <p:spPr>
          <a:xfrm>
            <a:off x="991519" y="4794958"/>
            <a:ext cx="2476960" cy="461665"/>
          </a:xfrm>
          <a:prstGeom prst="rect">
            <a:avLst/>
          </a:prstGeom>
          <a:noFill/>
        </p:spPr>
        <p:txBody>
          <a:bodyPr wrap="none" rtlCol="0">
            <a:spAutoFit/>
          </a:bodyPr>
          <a:lstStyle/>
          <a:p>
            <a:r>
              <a:rPr lang="en-US" altLang="ja-JP" sz="2400" dirty="0"/>
              <a:t>P6.</a:t>
            </a:r>
            <a:r>
              <a:rPr lang="ja-JP" altLang="en-US" sz="2400"/>
              <a:t>　</a:t>
            </a:r>
            <a:r>
              <a:rPr kumimoji="1" lang="ja-JP" altLang="en-US" sz="2400"/>
              <a:t>対象・目標</a:t>
            </a:r>
          </a:p>
        </p:txBody>
      </p:sp>
      <p:sp>
        <p:nvSpPr>
          <p:cNvPr id="11" name="テキスト ボックス 10">
            <a:extLst>
              <a:ext uri="{FF2B5EF4-FFF2-40B4-BE49-F238E27FC236}">
                <a16:creationId xmlns:a16="http://schemas.microsoft.com/office/drawing/2014/main" id="{177047A1-397D-4647-B2EA-0727D507AA1C}"/>
              </a:ext>
            </a:extLst>
          </p:cNvPr>
          <p:cNvSpPr txBox="1"/>
          <p:nvPr/>
        </p:nvSpPr>
        <p:spPr>
          <a:xfrm>
            <a:off x="991519" y="5620690"/>
            <a:ext cx="2879314" cy="461665"/>
          </a:xfrm>
          <a:prstGeom prst="rect">
            <a:avLst/>
          </a:prstGeom>
          <a:noFill/>
        </p:spPr>
        <p:txBody>
          <a:bodyPr wrap="none" rtlCol="0">
            <a:spAutoFit/>
          </a:bodyPr>
          <a:lstStyle/>
          <a:p>
            <a:r>
              <a:rPr kumimoji="1" lang="en-US" altLang="ja-JP" sz="2400" dirty="0"/>
              <a:t>P7.</a:t>
            </a:r>
            <a:r>
              <a:rPr kumimoji="1" lang="ja-JP" altLang="en-US" sz="2400"/>
              <a:t>　スケジュール</a:t>
            </a:r>
            <a:r>
              <a:rPr kumimoji="1" lang="en-US" altLang="ja-JP" sz="2400" dirty="0"/>
              <a:t> </a:t>
            </a:r>
          </a:p>
        </p:txBody>
      </p:sp>
    </p:spTree>
    <p:extLst>
      <p:ext uri="{BB962C8B-B14F-4D97-AF65-F5344CB8AC3E}">
        <p14:creationId xmlns:p14="http://schemas.microsoft.com/office/powerpoint/2010/main" val="3824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C02D01C-5D4F-F643-8453-EAEBAF4F59CE}"/>
              </a:ext>
            </a:extLst>
          </p:cNvPr>
          <p:cNvSpPr txBox="1"/>
          <p:nvPr/>
        </p:nvSpPr>
        <p:spPr>
          <a:xfrm>
            <a:off x="647878" y="378958"/>
            <a:ext cx="1210588" cy="707886"/>
          </a:xfrm>
          <a:prstGeom prst="rect">
            <a:avLst/>
          </a:prstGeom>
          <a:noFill/>
        </p:spPr>
        <p:txBody>
          <a:bodyPr wrap="none" rtlCol="0">
            <a:spAutoFit/>
          </a:bodyPr>
          <a:lstStyle/>
          <a:p>
            <a:r>
              <a:rPr kumimoji="1" lang="ja-JP" altLang="en-US" sz="4000">
                <a:latin typeface="HGMaruGothicMPRO" panose="020F0600000000000000" pitchFamily="34" charset="-128"/>
                <a:ea typeface="HGMaruGothicMPRO" panose="020F0600000000000000" pitchFamily="34" charset="-128"/>
              </a:rPr>
              <a:t>目的</a:t>
            </a:r>
          </a:p>
        </p:txBody>
      </p:sp>
      <p:sp>
        <p:nvSpPr>
          <p:cNvPr id="6" name="テキスト ボックス 5">
            <a:extLst>
              <a:ext uri="{FF2B5EF4-FFF2-40B4-BE49-F238E27FC236}">
                <a16:creationId xmlns:a16="http://schemas.microsoft.com/office/drawing/2014/main" id="{2204755A-8304-A54D-8CDB-B3BD2F59B9E0}"/>
              </a:ext>
            </a:extLst>
          </p:cNvPr>
          <p:cNvSpPr txBox="1"/>
          <p:nvPr/>
        </p:nvSpPr>
        <p:spPr>
          <a:xfrm>
            <a:off x="880081" y="1307643"/>
            <a:ext cx="7542449" cy="830997"/>
          </a:xfrm>
          <a:prstGeom prst="rect">
            <a:avLst/>
          </a:prstGeom>
          <a:noFill/>
        </p:spPr>
        <p:txBody>
          <a:bodyPr wrap="none" rtlCol="0">
            <a:spAutoFit/>
          </a:bodyPr>
          <a:lstStyle/>
          <a:p>
            <a:r>
              <a:rPr kumimoji="1" lang="ja-JP" altLang="en-US" sz="2400"/>
              <a:t>・多くの子供や大人に海の現実を知ってもらい、</a:t>
            </a:r>
            <a:endParaRPr kumimoji="1" lang="en-US" altLang="ja-JP" sz="2400" dirty="0"/>
          </a:p>
          <a:p>
            <a:r>
              <a:rPr kumimoji="1" lang="en-US" altLang="ja-JP" sz="2400" dirty="0"/>
              <a:t>   </a:t>
            </a:r>
            <a:r>
              <a:rPr kumimoji="1" lang="ja-JP" altLang="en-US" sz="2400"/>
              <a:t>ビーチクリーンの大切さや楽しさを知ってもらう。</a:t>
            </a:r>
          </a:p>
        </p:txBody>
      </p:sp>
      <p:sp>
        <p:nvSpPr>
          <p:cNvPr id="7" name="テキスト ボックス 6">
            <a:extLst>
              <a:ext uri="{FF2B5EF4-FFF2-40B4-BE49-F238E27FC236}">
                <a16:creationId xmlns:a16="http://schemas.microsoft.com/office/drawing/2014/main" id="{A4E8FC08-5FF4-6349-BC21-2EBC1BE18FBB}"/>
              </a:ext>
            </a:extLst>
          </p:cNvPr>
          <p:cNvSpPr txBox="1"/>
          <p:nvPr/>
        </p:nvSpPr>
        <p:spPr>
          <a:xfrm>
            <a:off x="880081" y="2273047"/>
            <a:ext cx="9110186" cy="830997"/>
          </a:xfrm>
          <a:prstGeom prst="rect">
            <a:avLst/>
          </a:prstGeom>
          <a:noFill/>
        </p:spPr>
        <p:txBody>
          <a:bodyPr wrap="none" rtlCol="0">
            <a:spAutoFit/>
          </a:bodyPr>
          <a:lstStyle/>
          <a:p>
            <a:r>
              <a:rPr kumimoji="1" lang="ja-JP" altLang="en-US" sz="2400"/>
              <a:t>・今の日本では企業や学校、地域といった幅広く推奨されている</a:t>
            </a:r>
            <a:endParaRPr kumimoji="1" lang="en-US" altLang="ja-JP" sz="2400" dirty="0"/>
          </a:p>
          <a:p>
            <a:r>
              <a:rPr kumimoji="1" lang="en-US" altLang="ja-JP" sz="2400" dirty="0"/>
              <a:t> </a:t>
            </a:r>
            <a:r>
              <a:rPr kumimoji="1" lang="ja-JP" altLang="en-US" sz="2400"/>
              <a:t>「</a:t>
            </a:r>
            <a:r>
              <a:rPr kumimoji="1" lang="en-US" altLang="ja-JP" sz="2400" dirty="0"/>
              <a:t>SDGs</a:t>
            </a:r>
            <a:r>
              <a:rPr kumimoji="1" lang="ja-JP" altLang="en-US" sz="2400"/>
              <a:t>」の活動に関わる。</a:t>
            </a:r>
          </a:p>
        </p:txBody>
      </p:sp>
      <p:pic>
        <p:nvPicPr>
          <p:cNvPr id="1026" name="Picture 2" descr="14.海の豊かさを守ろう | SDGsクラブ | 日本ユニセフ協会（ユニセフ日本委員会）">
            <a:extLst>
              <a:ext uri="{FF2B5EF4-FFF2-40B4-BE49-F238E27FC236}">
                <a16:creationId xmlns:a16="http://schemas.microsoft.com/office/drawing/2014/main" id="{D635DFF0-0DFA-5141-8014-4477F16D7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830" y="4549793"/>
            <a:ext cx="1677530" cy="167753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6DD03C25-5F99-D64B-A9F3-8926FDD67CC0}"/>
              </a:ext>
            </a:extLst>
          </p:cNvPr>
          <p:cNvSpPr txBox="1"/>
          <p:nvPr/>
        </p:nvSpPr>
        <p:spPr>
          <a:xfrm>
            <a:off x="880081" y="3195133"/>
            <a:ext cx="10735631" cy="461665"/>
          </a:xfrm>
          <a:prstGeom prst="rect">
            <a:avLst/>
          </a:prstGeom>
          <a:noFill/>
        </p:spPr>
        <p:txBody>
          <a:bodyPr wrap="none" rtlCol="0">
            <a:spAutoFit/>
          </a:bodyPr>
          <a:lstStyle/>
          <a:p>
            <a:r>
              <a:rPr kumimoji="1" lang="ja-JP" altLang="en-US" sz="2400"/>
              <a:t>・</a:t>
            </a:r>
            <a:r>
              <a:rPr kumimoji="1" lang="en-US" altLang="ja-JP" sz="2400" dirty="0"/>
              <a:t>SDGs</a:t>
            </a:r>
            <a:r>
              <a:rPr kumimoji="1" lang="ja-JP" altLang="en-US" sz="2400"/>
              <a:t>の</a:t>
            </a:r>
            <a:r>
              <a:rPr kumimoji="1" lang="en-US" altLang="ja-JP" sz="2400" dirty="0"/>
              <a:t>17</a:t>
            </a:r>
            <a:r>
              <a:rPr kumimoji="1" lang="ja-JP" altLang="en-US" sz="2400"/>
              <a:t>の目標のうちの</a:t>
            </a:r>
            <a:r>
              <a:rPr kumimoji="1" lang="en-US" altLang="ja-JP" sz="2400" dirty="0"/>
              <a:t>14</a:t>
            </a:r>
            <a:r>
              <a:rPr kumimoji="1" lang="ja-JP" altLang="en-US" sz="2400"/>
              <a:t>番（海の豊かさを守ろう）を目的として行う。</a:t>
            </a:r>
          </a:p>
        </p:txBody>
      </p:sp>
      <p:sp>
        <p:nvSpPr>
          <p:cNvPr id="11" name="テキスト ボックス 10">
            <a:extLst>
              <a:ext uri="{FF2B5EF4-FFF2-40B4-BE49-F238E27FC236}">
                <a16:creationId xmlns:a16="http://schemas.microsoft.com/office/drawing/2014/main" id="{03778C30-735A-434E-8D54-A36CA1252082}"/>
              </a:ext>
            </a:extLst>
          </p:cNvPr>
          <p:cNvSpPr txBox="1"/>
          <p:nvPr/>
        </p:nvSpPr>
        <p:spPr>
          <a:xfrm>
            <a:off x="936574" y="3719752"/>
            <a:ext cx="6186309" cy="369332"/>
          </a:xfrm>
          <a:prstGeom prst="rect">
            <a:avLst/>
          </a:prstGeom>
          <a:noFill/>
        </p:spPr>
        <p:txBody>
          <a:bodyPr wrap="none" rtlCol="0">
            <a:spAutoFit/>
          </a:bodyPr>
          <a:lstStyle/>
          <a:p>
            <a:r>
              <a:rPr kumimoji="1" lang="ja-JP" altLang="en-US"/>
              <a:t>↪︎</a:t>
            </a:r>
            <a:r>
              <a:rPr kumimoji="1" lang="en-US" altLang="ja-JP" dirty="0"/>
              <a:t> </a:t>
            </a:r>
            <a:r>
              <a:rPr kumimoji="1" lang="ja-JP" altLang="en-US"/>
              <a:t>一つの諸課題を行うことで他の諸課題も関係してくる。</a:t>
            </a:r>
          </a:p>
        </p:txBody>
      </p:sp>
      <p:pic>
        <p:nvPicPr>
          <p:cNvPr id="1028" name="Picture 4" descr="SDGs (持続可能な開発目標)｜太陽工業株式会社－太陽工業グループ">
            <a:extLst>
              <a:ext uri="{FF2B5EF4-FFF2-40B4-BE49-F238E27FC236}">
                <a16:creationId xmlns:a16="http://schemas.microsoft.com/office/drawing/2014/main" id="{590DCF41-A8CF-3943-9D21-701503113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462" y="3872583"/>
            <a:ext cx="4306344" cy="2566109"/>
          </a:xfrm>
          <a:prstGeom prst="rect">
            <a:avLst/>
          </a:prstGeom>
          <a:noFill/>
          <a:extLst>
            <a:ext uri="{909E8E84-426E-40DD-AFC4-6F175D3DCCD1}">
              <a14:hiddenFill xmlns:a14="http://schemas.microsoft.com/office/drawing/2010/main">
                <a:solidFill>
                  <a:srgbClr val="FFFFFF"/>
                </a:solidFill>
              </a14:hiddenFill>
            </a:ext>
          </a:extLst>
        </p:spPr>
      </p:pic>
      <p:sp>
        <p:nvSpPr>
          <p:cNvPr id="12" name="下矢印 11">
            <a:extLst>
              <a:ext uri="{FF2B5EF4-FFF2-40B4-BE49-F238E27FC236}">
                <a16:creationId xmlns:a16="http://schemas.microsoft.com/office/drawing/2014/main" id="{BA2CE1CA-80D9-6046-8F31-710510B567D9}"/>
              </a:ext>
            </a:extLst>
          </p:cNvPr>
          <p:cNvSpPr/>
          <p:nvPr/>
        </p:nvSpPr>
        <p:spPr>
          <a:xfrm rot="5217061">
            <a:off x="4338995" y="4316362"/>
            <a:ext cx="1824036" cy="1899437"/>
          </a:xfrm>
          <a:prstGeom prst="downArrow">
            <a:avLst>
              <a:gd name="adj1" fmla="val 527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311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118598-2DDC-954F-8D60-07605AFE5913}"/>
              </a:ext>
            </a:extLst>
          </p:cNvPr>
          <p:cNvSpPr txBox="1"/>
          <p:nvPr/>
        </p:nvSpPr>
        <p:spPr>
          <a:xfrm>
            <a:off x="733340" y="1396356"/>
            <a:ext cx="1210588" cy="707886"/>
          </a:xfrm>
          <a:prstGeom prst="rect">
            <a:avLst/>
          </a:prstGeom>
          <a:noFill/>
        </p:spPr>
        <p:txBody>
          <a:bodyPr wrap="none" rtlCol="0">
            <a:spAutoFit/>
          </a:bodyPr>
          <a:lstStyle/>
          <a:p>
            <a:r>
              <a:rPr kumimoji="1" lang="ja-JP" altLang="en-US" sz="4000">
                <a:latin typeface="HGMaruGothicMPRO" panose="020F0600000000000000" pitchFamily="34" charset="-128"/>
                <a:ea typeface="HGMaruGothicMPRO" panose="020F0600000000000000" pitchFamily="34" charset="-128"/>
              </a:rPr>
              <a:t>背景</a:t>
            </a:r>
          </a:p>
        </p:txBody>
      </p:sp>
      <p:sp>
        <p:nvSpPr>
          <p:cNvPr id="5" name="テキスト ボックス 4">
            <a:extLst>
              <a:ext uri="{FF2B5EF4-FFF2-40B4-BE49-F238E27FC236}">
                <a16:creationId xmlns:a16="http://schemas.microsoft.com/office/drawing/2014/main" id="{B56E9BCA-3370-1D40-9091-F19BE7AED754}"/>
              </a:ext>
            </a:extLst>
          </p:cNvPr>
          <p:cNvSpPr txBox="1"/>
          <p:nvPr/>
        </p:nvSpPr>
        <p:spPr>
          <a:xfrm>
            <a:off x="818684" y="2885423"/>
            <a:ext cx="8084264" cy="523220"/>
          </a:xfrm>
          <a:prstGeom prst="rect">
            <a:avLst/>
          </a:prstGeom>
          <a:noFill/>
        </p:spPr>
        <p:txBody>
          <a:bodyPr wrap="none" rtlCol="0">
            <a:spAutoFit/>
          </a:bodyPr>
          <a:lstStyle/>
          <a:p>
            <a:r>
              <a:rPr kumimoji="1" lang="ja-JP" altLang="en-US" sz="2800"/>
              <a:t>・小学校で行った活動を復活させたいと思った。</a:t>
            </a:r>
          </a:p>
        </p:txBody>
      </p:sp>
      <p:sp>
        <p:nvSpPr>
          <p:cNvPr id="6" name="テキスト ボックス 5">
            <a:extLst>
              <a:ext uri="{FF2B5EF4-FFF2-40B4-BE49-F238E27FC236}">
                <a16:creationId xmlns:a16="http://schemas.microsoft.com/office/drawing/2014/main" id="{4E73D029-52B2-3849-8783-193D2427F8A9}"/>
              </a:ext>
            </a:extLst>
          </p:cNvPr>
          <p:cNvSpPr txBox="1"/>
          <p:nvPr/>
        </p:nvSpPr>
        <p:spPr>
          <a:xfrm>
            <a:off x="818684" y="4263119"/>
            <a:ext cx="9161482" cy="954107"/>
          </a:xfrm>
          <a:prstGeom prst="rect">
            <a:avLst/>
          </a:prstGeom>
          <a:noFill/>
        </p:spPr>
        <p:txBody>
          <a:bodyPr wrap="none" rtlCol="0">
            <a:spAutoFit/>
          </a:bodyPr>
          <a:lstStyle/>
          <a:p>
            <a:r>
              <a:rPr kumimoji="1" lang="ja-JP" altLang="en-US" sz="2800"/>
              <a:t>・「海をキレイにする気持ち」という看板が撤去され、</a:t>
            </a:r>
            <a:endParaRPr kumimoji="1" lang="en-US" altLang="ja-JP" sz="2800" dirty="0"/>
          </a:p>
          <a:p>
            <a:r>
              <a:rPr kumimoji="1" lang="ja-JP" altLang="en-US" sz="2800"/>
              <a:t>　</a:t>
            </a:r>
            <a:r>
              <a:rPr kumimoji="1" lang="en-US" altLang="ja-JP" sz="2800" dirty="0"/>
              <a:t> </a:t>
            </a:r>
            <a:r>
              <a:rPr kumimoji="1" lang="ja-JP" altLang="en-US" sz="2800"/>
              <a:t>その看板を私が預かったのがきっかけ。</a:t>
            </a:r>
          </a:p>
        </p:txBody>
      </p:sp>
      <p:pic>
        <p:nvPicPr>
          <p:cNvPr id="8" name="図 7">
            <a:extLst>
              <a:ext uri="{FF2B5EF4-FFF2-40B4-BE49-F238E27FC236}">
                <a16:creationId xmlns:a16="http://schemas.microsoft.com/office/drawing/2014/main" id="{CF420484-3842-E842-BA79-73B2091486DE}"/>
              </a:ext>
            </a:extLst>
          </p:cNvPr>
          <p:cNvPicPr>
            <a:picLocks noChangeAspect="1"/>
          </p:cNvPicPr>
          <p:nvPr/>
        </p:nvPicPr>
        <p:blipFill>
          <a:blip r:embed="rId2"/>
          <a:stretch>
            <a:fillRect/>
          </a:stretch>
        </p:blipFill>
        <p:spPr>
          <a:xfrm rot="5400000">
            <a:off x="8341071" y="60188"/>
            <a:ext cx="3550087" cy="3802945"/>
          </a:xfrm>
          <a:prstGeom prst="ellipse">
            <a:avLst/>
          </a:prstGeom>
          <a:ln>
            <a:noFill/>
          </a:ln>
          <a:effectLst>
            <a:softEdge rad="112500"/>
          </a:effectLst>
        </p:spPr>
      </p:pic>
    </p:spTree>
    <p:extLst>
      <p:ext uri="{BB962C8B-B14F-4D97-AF65-F5344CB8AC3E}">
        <p14:creationId xmlns:p14="http://schemas.microsoft.com/office/powerpoint/2010/main" val="348824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090DCF-7331-3943-A89E-97A30D8D4D99}"/>
              </a:ext>
            </a:extLst>
          </p:cNvPr>
          <p:cNvSpPr txBox="1"/>
          <p:nvPr/>
        </p:nvSpPr>
        <p:spPr>
          <a:xfrm>
            <a:off x="475767" y="436208"/>
            <a:ext cx="2236510" cy="707886"/>
          </a:xfrm>
          <a:prstGeom prst="rect">
            <a:avLst/>
          </a:prstGeom>
          <a:noFill/>
        </p:spPr>
        <p:txBody>
          <a:bodyPr wrap="none" rtlCol="0">
            <a:spAutoFit/>
          </a:bodyPr>
          <a:lstStyle/>
          <a:p>
            <a:r>
              <a:rPr kumimoji="1" lang="ja-JP" altLang="en-US" sz="4000">
                <a:latin typeface="HGMaruGothicMPRO" panose="020F0600000000000000" pitchFamily="34" charset="-128"/>
                <a:ea typeface="HGMaruGothicMPRO" panose="020F0600000000000000" pitchFamily="34" charset="-128"/>
              </a:rPr>
              <a:t>提案内容</a:t>
            </a:r>
          </a:p>
        </p:txBody>
      </p:sp>
      <p:sp>
        <p:nvSpPr>
          <p:cNvPr id="7" name="テキスト ボックス 6">
            <a:extLst>
              <a:ext uri="{FF2B5EF4-FFF2-40B4-BE49-F238E27FC236}">
                <a16:creationId xmlns:a16="http://schemas.microsoft.com/office/drawing/2014/main" id="{CBBBAD71-14CC-2A45-B866-82CF5D14B71E}"/>
              </a:ext>
            </a:extLst>
          </p:cNvPr>
          <p:cNvSpPr txBox="1"/>
          <p:nvPr/>
        </p:nvSpPr>
        <p:spPr>
          <a:xfrm>
            <a:off x="580768" y="1618735"/>
            <a:ext cx="8956298" cy="369332"/>
          </a:xfrm>
          <a:prstGeom prst="rect">
            <a:avLst/>
          </a:prstGeom>
          <a:noFill/>
        </p:spPr>
        <p:txBody>
          <a:bodyPr wrap="none" rtlCol="0">
            <a:spAutoFit/>
          </a:bodyPr>
          <a:lstStyle/>
          <a:p>
            <a:r>
              <a:rPr kumimoji="1" lang="ja-JP" altLang="en-US"/>
              <a:t>今回のビーチクリーンでは、かながわ海岸美化財団の中田さんのご協力のもと行う。</a:t>
            </a:r>
          </a:p>
        </p:txBody>
      </p:sp>
      <p:sp>
        <p:nvSpPr>
          <p:cNvPr id="8" name="テキスト ボックス 7">
            <a:extLst>
              <a:ext uri="{FF2B5EF4-FFF2-40B4-BE49-F238E27FC236}">
                <a16:creationId xmlns:a16="http://schemas.microsoft.com/office/drawing/2014/main" id="{1DDD3619-ADB4-E94B-BF69-D2448B7640C9}"/>
              </a:ext>
            </a:extLst>
          </p:cNvPr>
          <p:cNvSpPr txBox="1"/>
          <p:nvPr/>
        </p:nvSpPr>
        <p:spPr>
          <a:xfrm>
            <a:off x="781589" y="2172733"/>
            <a:ext cx="4339650" cy="369332"/>
          </a:xfrm>
          <a:prstGeom prst="rect">
            <a:avLst/>
          </a:prstGeom>
          <a:noFill/>
        </p:spPr>
        <p:txBody>
          <a:bodyPr wrap="none" rtlCol="0">
            <a:spAutoFit/>
          </a:bodyPr>
          <a:lstStyle/>
          <a:p>
            <a:r>
              <a:rPr kumimoji="1" lang="ja-JP" altLang="en-US"/>
              <a:t>・ビーチクリーンを行うエリアを作る。</a:t>
            </a:r>
          </a:p>
        </p:txBody>
      </p:sp>
      <p:sp>
        <p:nvSpPr>
          <p:cNvPr id="9" name="テキスト ボックス 8">
            <a:extLst>
              <a:ext uri="{FF2B5EF4-FFF2-40B4-BE49-F238E27FC236}">
                <a16:creationId xmlns:a16="http://schemas.microsoft.com/office/drawing/2014/main" id="{E22274E5-B00F-2B4A-ADF9-71301C8A7B8F}"/>
              </a:ext>
            </a:extLst>
          </p:cNvPr>
          <p:cNvSpPr txBox="1"/>
          <p:nvPr/>
        </p:nvSpPr>
        <p:spPr>
          <a:xfrm>
            <a:off x="781589" y="2570902"/>
            <a:ext cx="4570482" cy="369332"/>
          </a:xfrm>
          <a:prstGeom prst="rect">
            <a:avLst/>
          </a:prstGeom>
          <a:noFill/>
        </p:spPr>
        <p:txBody>
          <a:bodyPr wrap="none" rtlCol="0">
            <a:spAutoFit/>
          </a:bodyPr>
          <a:lstStyle/>
          <a:p>
            <a:r>
              <a:rPr kumimoji="1" lang="ja-JP" altLang="en-US"/>
              <a:t>・スタッフの確保をして、役割を任せる。</a:t>
            </a:r>
          </a:p>
        </p:txBody>
      </p:sp>
      <p:sp>
        <p:nvSpPr>
          <p:cNvPr id="10" name="テキスト ボックス 9">
            <a:extLst>
              <a:ext uri="{FF2B5EF4-FFF2-40B4-BE49-F238E27FC236}">
                <a16:creationId xmlns:a16="http://schemas.microsoft.com/office/drawing/2014/main" id="{E2990A60-C87F-0C4D-AA37-1AA957F22B12}"/>
              </a:ext>
            </a:extLst>
          </p:cNvPr>
          <p:cNvSpPr txBox="1"/>
          <p:nvPr/>
        </p:nvSpPr>
        <p:spPr>
          <a:xfrm>
            <a:off x="781589" y="2999951"/>
            <a:ext cx="7571303" cy="369332"/>
          </a:xfrm>
          <a:prstGeom prst="rect">
            <a:avLst/>
          </a:prstGeom>
          <a:noFill/>
        </p:spPr>
        <p:txBody>
          <a:bodyPr wrap="none" rtlCol="0">
            <a:spAutoFit/>
          </a:bodyPr>
          <a:lstStyle/>
          <a:p>
            <a:r>
              <a:rPr kumimoji="1" lang="ja-JP" altLang="en-US"/>
              <a:t>・地震や津波が起きた時のことを考え、避難ルートを参加者に伝える。</a:t>
            </a:r>
          </a:p>
        </p:txBody>
      </p:sp>
      <p:sp>
        <p:nvSpPr>
          <p:cNvPr id="11" name="テキスト ボックス 10">
            <a:extLst>
              <a:ext uri="{FF2B5EF4-FFF2-40B4-BE49-F238E27FC236}">
                <a16:creationId xmlns:a16="http://schemas.microsoft.com/office/drawing/2014/main" id="{18CFFF3C-29E2-A748-A18E-272D7EF4DD5E}"/>
              </a:ext>
            </a:extLst>
          </p:cNvPr>
          <p:cNvSpPr txBox="1"/>
          <p:nvPr/>
        </p:nvSpPr>
        <p:spPr>
          <a:xfrm>
            <a:off x="781589" y="3429000"/>
            <a:ext cx="5493812" cy="369332"/>
          </a:xfrm>
          <a:prstGeom prst="rect">
            <a:avLst/>
          </a:prstGeom>
          <a:noFill/>
        </p:spPr>
        <p:txBody>
          <a:bodyPr wrap="none" rtlCol="0">
            <a:spAutoFit/>
          </a:bodyPr>
          <a:lstStyle/>
          <a:p>
            <a:r>
              <a:rPr kumimoji="1" lang="ja-JP" altLang="en-US"/>
              <a:t>・活動を行うことでの保険はどうなっているのか。</a:t>
            </a:r>
          </a:p>
        </p:txBody>
      </p:sp>
      <p:sp>
        <p:nvSpPr>
          <p:cNvPr id="12" name="テキスト ボックス 11">
            <a:extLst>
              <a:ext uri="{FF2B5EF4-FFF2-40B4-BE49-F238E27FC236}">
                <a16:creationId xmlns:a16="http://schemas.microsoft.com/office/drawing/2014/main" id="{228246F9-DA7B-8643-909C-8EB332FE893C}"/>
              </a:ext>
            </a:extLst>
          </p:cNvPr>
          <p:cNvSpPr txBox="1"/>
          <p:nvPr/>
        </p:nvSpPr>
        <p:spPr>
          <a:xfrm>
            <a:off x="781589" y="3858049"/>
            <a:ext cx="5955476" cy="369332"/>
          </a:xfrm>
          <a:prstGeom prst="rect">
            <a:avLst/>
          </a:prstGeom>
          <a:noFill/>
        </p:spPr>
        <p:txBody>
          <a:bodyPr wrap="none" rtlCol="0">
            <a:spAutoFit/>
          </a:bodyPr>
          <a:lstStyle/>
          <a:p>
            <a:r>
              <a:rPr kumimoji="1" lang="ja-JP" altLang="en-US"/>
              <a:t>・行う曜日に病院はやっているのか事前に調べておく。</a:t>
            </a:r>
          </a:p>
        </p:txBody>
      </p:sp>
      <p:sp>
        <p:nvSpPr>
          <p:cNvPr id="13" name="テキスト ボックス 12">
            <a:extLst>
              <a:ext uri="{FF2B5EF4-FFF2-40B4-BE49-F238E27FC236}">
                <a16:creationId xmlns:a16="http://schemas.microsoft.com/office/drawing/2014/main" id="{047F7AC8-380A-434D-B3E1-02F9DAE3416B}"/>
              </a:ext>
            </a:extLst>
          </p:cNvPr>
          <p:cNvSpPr txBox="1"/>
          <p:nvPr/>
        </p:nvSpPr>
        <p:spPr>
          <a:xfrm>
            <a:off x="781589" y="4287098"/>
            <a:ext cx="9147056" cy="369332"/>
          </a:xfrm>
          <a:prstGeom prst="rect">
            <a:avLst/>
          </a:prstGeom>
          <a:noFill/>
        </p:spPr>
        <p:txBody>
          <a:bodyPr wrap="none" rtlCol="0">
            <a:spAutoFit/>
          </a:bodyPr>
          <a:lstStyle/>
          <a:p>
            <a:r>
              <a:rPr kumimoji="1" lang="ja-JP" altLang="en-US"/>
              <a:t>↪︎何か異変があった場合自分たちで判断せずに救急車を呼んだ方が確実。熱中症など。</a:t>
            </a:r>
          </a:p>
        </p:txBody>
      </p:sp>
      <p:sp>
        <p:nvSpPr>
          <p:cNvPr id="14" name="テキスト ボックス 13">
            <a:extLst>
              <a:ext uri="{FF2B5EF4-FFF2-40B4-BE49-F238E27FC236}">
                <a16:creationId xmlns:a16="http://schemas.microsoft.com/office/drawing/2014/main" id="{82BE0BEF-F75E-2A49-92D7-26C9C7FE2ADA}"/>
              </a:ext>
            </a:extLst>
          </p:cNvPr>
          <p:cNvSpPr txBox="1"/>
          <p:nvPr/>
        </p:nvSpPr>
        <p:spPr>
          <a:xfrm>
            <a:off x="781589" y="4716147"/>
            <a:ext cx="8032968" cy="646331"/>
          </a:xfrm>
          <a:prstGeom prst="rect">
            <a:avLst/>
          </a:prstGeom>
          <a:noFill/>
        </p:spPr>
        <p:txBody>
          <a:bodyPr wrap="none" rtlCol="0">
            <a:spAutoFit/>
          </a:bodyPr>
          <a:lstStyle/>
          <a:p>
            <a:r>
              <a:rPr kumimoji="1" lang="ja-JP" altLang="en-US"/>
              <a:t>・切り傷などの怪我はその場で対応ができるように救急箱を用意しておく。</a:t>
            </a:r>
            <a:endParaRPr kumimoji="1" lang="en-US" altLang="ja-JP" dirty="0"/>
          </a:p>
          <a:p>
            <a:r>
              <a:rPr kumimoji="1" lang="ja-JP" altLang="en-US"/>
              <a:t>　また、小学校の外の水道を使えるか聞いておく。</a:t>
            </a:r>
          </a:p>
        </p:txBody>
      </p:sp>
      <p:sp>
        <p:nvSpPr>
          <p:cNvPr id="15" name="テキスト ボックス 14">
            <a:extLst>
              <a:ext uri="{FF2B5EF4-FFF2-40B4-BE49-F238E27FC236}">
                <a16:creationId xmlns:a16="http://schemas.microsoft.com/office/drawing/2014/main" id="{A7847299-5BD2-EA4E-9423-74D3E49472F5}"/>
              </a:ext>
            </a:extLst>
          </p:cNvPr>
          <p:cNvSpPr txBox="1"/>
          <p:nvPr/>
        </p:nvSpPr>
        <p:spPr>
          <a:xfrm>
            <a:off x="781589" y="5362478"/>
            <a:ext cx="3185487" cy="369332"/>
          </a:xfrm>
          <a:prstGeom prst="rect">
            <a:avLst/>
          </a:prstGeom>
          <a:noFill/>
        </p:spPr>
        <p:txBody>
          <a:bodyPr wrap="none" rtlCol="0">
            <a:spAutoFit/>
          </a:bodyPr>
          <a:lstStyle/>
          <a:p>
            <a:r>
              <a:rPr kumimoji="1" lang="ja-JP" altLang="en-US"/>
              <a:t>・中止になる恐れがある場合</a:t>
            </a:r>
          </a:p>
        </p:txBody>
      </p:sp>
      <p:sp>
        <p:nvSpPr>
          <p:cNvPr id="16" name="テキスト ボックス 15">
            <a:extLst>
              <a:ext uri="{FF2B5EF4-FFF2-40B4-BE49-F238E27FC236}">
                <a16:creationId xmlns:a16="http://schemas.microsoft.com/office/drawing/2014/main" id="{768BD460-9815-3C49-9931-0D732B933D6C}"/>
              </a:ext>
            </a:extLst>
          </p:cNvPr>
          <p:cNvSpPr txBox="1"/>
          <p:nvPr/>
        </p:nvSpPr>
        <p:spPr>
          <a:xfrm>
            <a:off x="781589" y="5747592"/>
            <a:ext cx="9147056" cy="369332"/>
          </a:xfrm>
          <a:prstGeom prst="rect">
            <a:avLst/>
          </a:prstGeom>
          <a:noFill/>
        </p:spPr>
        <p:txBody>
          <a:bodyPr wrap="none" rtlCol="0">
            <a:spAutoFit/>
          </a:bodyPr>
          <a:lstStyle/>
          <a:p>
            <a:r>
              <a:rPr kumimoji="1" lang="ja-JP" altLang="en-US"/>
              <a:t>↪︎前日の時点での降水確率で決める。またはスポーツができない状況と判断するとき。</a:t>
            </a:r>
            <a:endParaRPr kumimoji="1" lang="en-US" altLang="ja-JP" dirty="0"/>
          </a:p>
        </p:txBody>
      </p:sp>
    </p:spTree>
    <p:extLst>
      <p:ext uri="{BB962C8B-B14F-4D97-AF65-F5344CB8AC3E}">
        <p14:creationId xmlns:p14="http://schemas.microsoft.com/office/powerpoint/2010/main" val="3916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0DA65F-386B-BC4F-8C06-BBF8B20C7E1C}"/>
              </a:ext>
            </a:extLst>
          </p:cNvPr>
          <p:cNvSpPr txBox="1"/>
          <p:nvPr/>
        </p:nvSpPr>
        <p:spPr>
          <a:xfrm>
            <a:off x="649995" y="638978"/>
            <a:ext cx="1266940" cy="707886"/>
          </a:xfrm>
          <a:prstGeom prst="rect">
            <a:avLst/>
          </a:prstGeom>
          <a:noFill/>
        </p:spPr>
        <p:txBody>
          <a:bodyPr wrap="square" rtlCol="0">
            <a:spAutoFit/>
          </a:bodyPr>
          <a:lstStyle/>
          <a:p>
            <a:r>
              <a:rPr kumimoji="1" lang="ja-JP" altLang="en-US" sz="4000">
                <a:latin typeface="HGMaruGothicMPRO" panose="020F0600000000000000" pitchFamily="34" charset="-128"/>
                <a:ea typeface="HGMaruGothicMPRO" panose="020F0600000000000000" pitchFamily="34" charset="-128"/>
              </a:rPr>
              <a:t>対象</a:t>
            </a:r>
          </a:p>
        </p:txBody>
      </p:sp>
      <p:sp>
        <p:nvSpPr>
          <p:cNvPr id="5" name="テキスト ボックス 4">
            <a:extLst>
              <a:ext uri="{FF2B5EF4-FFF2-40B4-BE49-F238E27FC236}">
                <a16:creationId xmlns:a16="http://schemas.microsoft.com/office/drawing/2014/main" id="{1383293A-A736-2D46-AADC-A19382543FCF}"/>
              </a:ext>
            </a:extLst>
          </p:cNvPr>
          <p:cNvSpPr txBox="1"/>
          <p:nvPr/>
        </p:nvSpPr>
        <p:spPr>
          <a:xfrm>
            <a:off x="649995" y="2354927"/>
            <a:ext cx="1210588" cy="707886"/>
          </a:xfrm>
          <a:prstGeom prst="rect">
            <a:avLst/>
          </a:prstGeom>
          <a:noFill/>
        </p:spPr>
        <p:txBody>
          <a:bodyPr wrap="none" rtlCol="0">
            <a:spAutoFit/>
          </a:bodyPr>
          <a:lstStyle/>
          <a:p>
            <a:r>
              <a:rPr kumimoji="1" lang="ja-JP" altLang="en-US" sz="4000">
                <a:latin typeface="HGMaruGothicMPRO" panose="020F0600000000000000" pitchFamily="34" charset="-128"/>
                <a:ea typeface="HGMaruGothicMPRO" panose="020F0600000000000000" pitchFamily="34" charset="-128"/>
              </a:rPr>
              <a:t>目標</a:t>
            </a:r>
          </a:p>
        </p:txBody>
      </p:sp>
      <p:sp>
        <p:nvSpPr>
          <p:cNvPr id="7" name="テキスト ボックス 6">
            <a:extLst>
              <a:ext uri="{FF2B5EF4-FFF2-40B4-BE49-F238E27FC236}">
                <a16:creationId xmlns:a16="http://schemas.microsoft.com/office/drawing/2014/main" id="{9EF19073-99CD-D14E-AEC4-9F560E80A685}"/>
              </a:ext>
            </a:extLst>
          </p:cNvPr>
          <p:cNvSpPr txBox="1"/>
          <p:nvPr/>
        </p:nvSpPr>
        <p:spPr>
          <a:xfrm>
            <a:off x="649995" y="1656962"/>
            <a:ext cx="2646878" cy="461665"/>
          </a:xfrm>
          <a:prstGeom prst="rect">
            <a:avLst/>
          </a:prstGeom>
          <a:noFill/>
        </p:spPr>
        <p:txBody>
          <a:bodyPr wrap="none" rtlCol="0">
            <a:spAutoFit/>
          </a:bodyPr>
          <a:lstStyle/>
          <a:p>
            <a:r>
              <a:rPr kumimoji="1" lang="ja-JP" altLang="en-US" sz="2400"/>
              <a:t>・小学生と保護者</a:t>
            </a:r>
          </a:p>
        </p:txBody>
      </p:sp>
      <p:sp>
        <p:nvSpPr>
          <p:cNvPr id="8" name="テキスト ボックス 7">
            <a:extLst>
              <a:ext uri="{FF2B5EF4-FFF2-40B4-BE49-F238E27FC236}">
                <a16:creationId xmlns:a16="http://schemas.microsoft.com/office/drawing/2014/main" id="{2B1B84BD-70A8-A44D-900F-50128D0E605E}"/>
              </a:ext>
            </a:extLst>
          </p:cNvPr>
          <p:cNvSpPr txBox="1"/>
          <p:nvPr/>
        </p:nvSpPr>
        <p:spPr>
          <a:xfrm>
            <a:off x="649995" y="3505841"/>
            <a:ext cx="9417963" cy="461665"/>
          </a:xfrm>
          <a:prstGeom prst="rect">
            <a:avLst/>
          </a:prstGeom>
          <a:noFill/>
        </p:spPr>
        <p:txBody>
          <a:bodyPr wrap="none" rtlCol="0">
            <a:spAutoFit/>
          </a:bodyPr>
          <a:lstStyle/>
          <a:p>
            <a:r>
              <a:rPr kumimoji="1" lang="ja-JP" altLang="en-US" sz="2400"/>
              <a:t>・この企画を通じて、ビーチクリーンという活動を知ってもらう。</a:t>
            </a:r>
            <a:endParaRPr kumimoji="1" lang="en-US" altLang="ja-JP" sz="2400" dirty="0"/>
          </a:p>
        </p:txBody>
      </p:sp>
      <p:sp>
        <p:nvSpPr>
          <p:cNvPr id="9" name="テキスト ボックス 8">
            <a:extLst>
              <a:ext uri="{FF2B5EF4-FFF2-40B4-BE49-F238E27FC236}">
                <a16:creationId xmlns:a16="http://schemas.microsoft.com/office/drawing/2014/main" id="{3CE6A4F7-3CCD-5640-863B-6D84BD144F19}"/>
              </a:ext>
            </a:extLst>
          </p:cNvPr>
          <p:cNvSpPr txBox="1"/>
          <p:nvPr/>
        </p:nvSpPr>
        <p:spPr>
          <a:xfrm>
            <a:off x="649995" y="4318201"/>
            <a:ext cx="9110186" cy="461665"/>
          </a:xfrm>
          <a:prstGeom prst="rect">
            <a:avLst/>
          </a:prstGeom>
          <a:noFill/>
        </p:spPr>
        <p:txBody>
          <a:bodyPr wrap="none" rtlCol="0">
            <a:spAutoFit/>
          </a:bodyPr>
          <a:lstStyle/>
          <a:p>
            <a:r>
              <a:rPr kumimoji="1" lang="ja-JP" altLang="en-US" sz="2400"/>
              <a:t>・海で安全に過ごしてもらうためにゴミを少しでも少なくする。</a:t>
            </a:r>
          </a:p>
        </p:txBody>
      </p:sp>
      <p:sp>
        <p:nvSpPr>
          <p:cNvPr id="10" name="テキスト ボックス 9">
            <a:extLst>
              <a:ext uri="{FF2B5EF4-FFF2-40B4-BE49-F238E27FC236}">
                <a16:creationId xmlns:a16="http://schemas.microsoft.com/office/drawing/2014/main" id="{C1503EC1-2A1F-2747-904D-464AB10CA55B}"/>
              </a:ext>
            </a:extLst>
          </p:cNvPr>
          <p:cNvSpPr txBox="1"/>
          <p:nvPr/>
        </p:nvSpPr>
        <p:spPr>
          <a:xfrm>
            <a:off x="649995" y="4985388"/>
            <a:ext cx="7571303" cy="461665"/>
          </a:xfrm>
          <a:prstGeom prst="rect">
            <a:avLst/>
          </a:prstGeom>
          <a:noFill/>
        </p:spPr>
        <p:txBody>
          <a:bodyPr wrap="none" rtlCol="0">
            <a:spAutoFit/>
          </a:bodyPr>
          <a:lstStyle/>
          <a:p>
            <a:r>
              <a:rPr kumimoji="1" lang="ja-JP" altLang="en-US" sz="2400"/>
              <a:t>・ビーチクリーンの大切さ、楽しさを知ってもらう。</a:t>
            </a:r>
          </a:p>
        </p:txBody>
      </p:sp>
      <p:sp>
        <p:nvSpPr>
          <p:cNvPr id="11" name="テキスト ボックス 10">
            <a:extLst>
              <a:ext uri="{FF2B5EF4-FFF2-40B4-BE49-F238E27FC236}">
                <a16:creationId xmlns:a16="http://schemas.microsoft.com/office/drawing/2014/main" id="{68DB932B-4719-9C4E-AD5B-0D5433FB2C7D}"/>
              </a:ext>
            </a:extLst>
          </p:cNvPr>
          <p:cNvSpPr txBox="1"/>
          <p:nvPr/>
        </p:nvSpPr>
        <p:spPr>
          <a:xfrm>
            <a:off x="649995" y="5652575"/>
            <a:ext cx="4855816" cy="461665"/>
          </a:xfrm>
          <a:prstGeom prst="rect">
            <a:avLst/>
          </a:prstGeom>
          <a:noFill/>
        </p:spPr>
        <p:txBody>
          <a:bodyPr wrap="none" rtlCol="0">
            <a:spAutoFit/>
          </a:bodyPr>
          <a:lstStyle/>
          <a:p>
            <a:r>
              <a:rPr kumimoji="1" lang="ja-JP" altLang="en-US" sz="2400"/>
              <a:t>・</a:t>
            </a:r>
            <a:r>
              <a:rPr kumimoji="1" lang="en-US" altLang="ja-JP" sz="2400" dirty="0"/>
              <a:t>SDGs</a:t>
            </a:r>
            <a:r>
              <a:rPr lang="ja-JP" altLang="en-US" sz="2400"/>
              <a:t>の大切さも知ってもらう。</a:t>
            </a:r>
            <a:endParaRPr kumimoji="1" lang="ja-JP" altLang="en-US" sz="2400"/>
          </a:p>
        </p:txBody>
      </p:sp>
    </p:spTree>
    <p:extLst>
      <p:ext uri="{BB962C8B-B14F-4D97-AF65-F5344CB8AC3E}">
        <p14:creationId xmlns:p14="http://schemas.microsoft.com/office/powerpoint/2010/main" val="32894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F3B2E7-7BF6-4247-8001-9B2241B4CEB9}"/>
              </a:ext>
            </a:extLst>
          </p:cNvPr>
          <p:cNvSpPr txBox="1"/>
          <p:nvPr/>
        </p:nvSpPr>
        <p:spPr>
          <a:xfrm>
            <a:off x="569976" y="683653"/>
            <a:ext cx="3262432" cy="707886"/>
          </a:xfrm>
          <a:prstGeom prst="rect">
            <a:avLst/>
          </a:prstGeom>
          <a:noFill/>
        </p:spPr>
        <p:txBody>
          <a:bodyPr wrap="none" rtlCol="0">
            <a:spAutoFit/>
          </a:bodyPr>
          <a:lstStyle/>
          <a:p>
            <a:r>
              <a:rPr kumimoji="1" lang="ja-JP" altLang="en-US" sz="4000">
                <a:latin typeface="HGMaruGothicMPRO" panose="020F0600000000000000" pitchFamily="34" charset="-128"/>
                <a:ea typeface="HGMaruGothicMPRO" panose="020F0600000000000000" pitchFamily="34" charset="-128"/>
              </a:rPr>
              <a:t>スケジュール</a:t>
            </a:r>
          </a:p>
        </p:txBody>
      </p:sp>
      <p:sp>
        <p:nvSpPr>
          <p:cNvPr id="5" name="テキスト ボックス 4">
            <a:extLst>
              <a:ext uri="{FF2B5EF4-FFF2-40B4-BE49-F238E27FC236}">
                <a16:creationId xmlns:a16="http://schemas.microsoft.com/office/drawing/2014/main" id="{58292B3C-D0C2-B943-B1ED-52A479FB1FC7}"/>
              </a:ext>
            </a:extLst>
          </p:cNvPr>
          <p:cNvSpPr txBox="1"/>
          <p:nvPr/>
        </p:nvSpPr>
        <p:spPr>
          <a:xfrm>
            <a:off x="3709499" y="5003242"/>
            <a:ext cx="4108817" cy="369332"/>
          </a:xfrm>
          <a:prstGeom prst="rect">
            <a:avLst/>
          </a:prstGeom>
          <a:noFill/>
        </p:spPr>
        <p:txBody>
          <a:bodyPr wrap="none" rtlCol="0">
            <a:spAutoFit/>
          </a:bodyPr>
          <a:lstStyle/>
          <a:p>
            <a:r>
              <a:rPr kumimoji="1" lang="ja-JP" altLang="en-US"/>
              <a:t>詳細が決まり次第具体的に考えます。</a:t>
            </a:r>
          </a:p>
        </p:txBody>
      </p:sp>
      <p:sp>
        <p:nvSpPr>
          <p:cNvPr id="6" name="テキスト ボックス 5">
            <a:extLst>
              <a:ext uri="{FF2B5EF4-FFF2-40B4-BE49-F238E27FC236}">
                <a16:creationId xmlns:a16="http://schemas.microsoft.com/office/drawing/2014/main" id="{CE0969F9-D7D7-1541-BBE0-006E3518D9CA}"/>
              </a:ext>
            </a:extLst>
          </p:cNvPr>
          <p:cNvSpPr txBox="1"/>
          <p:nvPr/>
        </p:nvSpPr>
        <p:spPr>
          <a:xfrm>
            <a:off x="838200" y="1856877"/>
            <a:ext cx="10341293" cy="461665"/>
          </a:xfrm>
          <a:prstGeom prst="rect">
            <a:avLst/>
          </a:prstGeom>
          <a:noFill/>
        </p:spPr>
        <p:txBody>
          <a:bodyPr wrap="none" rtlCol="0">
            <a:spAutoFit/>
          </a:bodyPr>
          <a:lstStyle/>
          <a:p>
            <a:r>
              <a:rPr kumimoji="1" lang="ja-JP" altLang="en-US" sz="2400"/>
              <a:t>・ゴミ袋とゴミ回収用具や小さいコーンと旗などは借りることができる。</a:t>
            </a:r>
          </a:p>
        </p:txBody>
      </p:sp>
      <p:sp>
        <p:nvSpPr>
          <p:cNvPr id="7" name="テキスト ボックス 6">
            <a:extLst>
              <a:ext uri="{FF2B5EF4-FFF2-40B4-BE49-F238E27FC236}">
                <a16:creationId xmlns:a16="http://schemas.microsoft.com/office/drawing/2014/main" id="{222B80BD-120A-DF40-872F-A4CD4F2AB1A9}"/>
              </a:ext>
            </a:extLst>
          </p:cNvPr>
          <p:cNvSpPr txBox="1"/>
          <p:nvPr/>
        </p:nvSpPr>
        <p:spPr>
          <a:xfrm>
            <a:off x="838200" y="2785717"/>
            <a:ext cx="6647974" cy="461665"/>
          </a:xfrm>
          <a:prstGeom prst="rect">
            <a:avLst/>
          </a:prstGeom>
          <a:noFill/>
        </p:spPr>
        <p:txBody>
          <a:bodyPr wrap="none" rtlCol="0">
            <a:spAutoFit/>
          </a:bodyPr>
          <a:lstStyle/>
          <a:p>
            <a:r>
              <a:rPr kumimoji="1" lang="ja-JP" altLang="en-US" sz="2400"/>
              <a:t>・ごみの置き場も指定されている場所に置く。</a:t>
            </a:r>
          </a:p>
        </p:txBody>
      </p:sp>
      <p:sp>
        <p:nvSpPr>
          <p:cNvPr id="8" name="テキスト ボックス 7">
            <a:extLst>
              <a:ext uri="{FF2B5EF4-FFF2-40B4-BE49-F238E27FC236}">
                <a16:creationId xmlns:a16="http://schemas.microsoft.com/office/drawing/2014/main" id="{9D05D99F-FE95-7348-A640-63106AF3BE03}"/>
              </a:ext>
            </a:extLst>
          </p:cNvPr>
          <p:cNvSpPr txBox="1"/>
          <p:nvPr/>
        </p:nvSpPr>
        <p:spPr>
          <a:xfrm>
            <a:off x="838199" y="3880338"/>
            <a:ext cx="10341293" cy="461665"/>
          </a:xfrm>
          <a:prstGeom prst="rect">
            <a:avLst/>
          </a:prstGeom>
          <a:noFill/>
        </p:spPr>
        <p:txBody>
          <a:bodyPr wrap="none" rtlCol="0">
            <a:spAutoFit/>
          </a:bodyPr>
          <a:lstStyle/>
          <a:p>
            <a:r>
              <a:rPr kumimoji="1" lang="ja-JP" altLang="en-US" sz="2400"/>
              <a:t>・茅ヶ崎もごみの分別方法が変わったが、海のゴミの場合は今まで通り。</a:t>
            </a:r>
          </a:p>
        </p:txBody>
      </p:sp>
      <p:sp>
        <p:nvSpPr>
          <p:cNvPr id="12" name="テキスト ボックス 11">
            <a:extLst>
              <a:ext uri="{FF2B5EF4-FFF2-40B4-BE49-F238E27FC236}">
                <a16:creationId xmlns:a16="http://schemas.microsoft.com/office/drawing/2014/main" id="{5086AD6A-543E-494B-A6BF-2129F35AA180}"/>
              </a:ext>
            </a:extLst>
          </p:cNvPr>
          <p:cNvSpPr txBox="1"/>
          <p:nvPr/>
        </p:nvSpPr>
        <p:spPr>
          <a:xfrm>
            <a:off x="3051048" y="3247382"/>
            <a:ext cx="6102096" cy="369332"/>
          </a:xfrm>
          <a:prstGeom prst="rect">
            <a:avLst/>
          </a:prstGeom>
          <a:noFill/>
        </p:spPr>
        <p:txBody>
          <a:bodyPr wrap="square">
            <a:spAutoFit/>
          </a:bodyPr>
          <a:lstStyle/>
          <a:p>
            <a:r>
              <a:rPr lang="ja-JP" altLang="en-US" sz="1800" baseline="30000">
                <a:solidFill>
                  <a:srgbClr val="000000"/>
                </a:solidFill>
                <a:latin typeface="Helvetica" pitchFamily="2" charset="0"/>
              </a:rPr>
              <a:t> </a:t>
            </a:r>
            <a:endParaRPr lang="ja-JP" altLang="en-US"/>
          </a:p>
        </p:txBody>
      </p:sp>
    </p:spTree>
    <p:extLst>
      <p:ext uri="{BB962C8B-B14F-4D97-AF65-F5344CB8AC3E}">
        <p14:creationId xmlns:p14="http://schemas.microsoft.com/office/powerpoint/2010/main" val="264910810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{AC21FC49-2AF3-B44C-8CEC-F61CFA01104A}tf10001060</Template>
  <TotalTime>6209</TotalTime>
  <Words>477</Words>
  <Application>Microsoft Macintosh PowerPoint</Application>
  <PresentationFormat>ワイド画面</PresentationFormat>
  <Paragraphs>47</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HGMaruGothicMPRO</vt:lpstr>
      <vt:lpstr>Arial</vt:lpstr>
      <vt:lpstr>Helvetica</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木村 碧斗</dc:creator>
  <cp:lastModifiedBy>木村 碧斗</cp:lastModifiedBy>
  <cp:revision>2</cp:revision>
  <dcterms:created xsi:type="dcterms:W3CDTF">2022-04-14T03:03:22Z</dcterms:created>
  <dcterms:modified xsi:type="dcterms:W3CDTF">2022-04-18T10:32:38Z</dcterms:modified>
</cp:coreProperties>
</file>